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tif" ContentType="image/pn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03" r:id="rId2"/>
    <p:sldId id="543" r:id="rId3"/>
    <p:sldId id="469" r:id="rId4"/>
    <p:sldId id="544" r:id="rId5"/>
    <p:sldId id="471" r:id="rId6"/>
    <p:sldId id="545" r:id="rId7"/>
    <p:sldId id="546" r:id="rId8"/>
    <p:sldId id="446" r:id="rId9"/>
    <p:sldId id="547" r:id="rId10"/>
    <p:sldId id="548" r:id="rId11"/>
    <p:sldId id="549" r:id="rId12"/>
    <p:sldId id="284" r:id="rId13"/>
    <p:sldId id="346" r:id="rId14"/>
    <p:sldId id="586" r:id="rId15"/>
    <p:sldId id="552" r:id="rId16"/>
    <p:sldId id="386" r:id="rId17"/>
    <p:sldId id="286" r:id="rId18"/>
    <p:sldId id="285" r:id="rId19"/>
    <p:sldId id="579" r:id="rId20"/>
    <p:sldId id="580" r:id="rId21"/>
    <p:sldId id="582" r:id="rId22"/>
    <p:sldId id="256" r:id="rId23"/>
    <p:sldId id="340" r:id="rId24"/>
    <p:sldId id="575" r:id="rId25"/>
    <p:sldId id="341" r:id="rId26"/>
    <p:sldId id="576" r:id="rId27"/>
    <p:sldId id="578" r:id="rId28"/>
    <p:sldId id="258" r:id="rId29"/>
    <p:sldId id="271" r:id="rId30"/>
    <p:sldId id="273" r:id="rId31"/>
    <p:sldId id="296" r:id="rId32"/>
    <p:sldId id="307" r:id="rId33"/>
    <p:sldId id="326" r:id="rId34"/>
    <p:sldId id="327" r:id="rId35"/>
    <p:sldId id="460" r:id="rId36"/>
    <p:sldId id="461" r:id="rId37"/>
    <p:sldId id="331" r:id="rId38"/>
    <p:sldId id="349" r:id="rId39"/>
    <p:sldId id="583" r:id="rId40"/>
    <p:sldId id="350" r:id="rId41"/>
    <p:sldId id="354" r:id="rId42"/>
    <p:sldId id="358" r:id="rId43"/>
    <p:sldId id="447" r:id="rId44"/>
    <p:sldId id="448" r:id="rId45"/>
    <p:sldId id="456" r:id="rId46"/>
    <p:sldId id="564" r:id="rId47"/>
    <p:sldId id="584" r:id="rId48"/>
    <p:sldId id="585" r:id="rId49"/>
    <p:sldId id="393" r:id="rId50"/>
    <p:sldId id="394" r:id="rId51"/>
    <p:sldId id="397" r:id="rId52"/>
    <p:sldId id="398" r:id="rId53"/>
    <p:sldId id="324" r:id="rId5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6"/>
    <p:restoredTop sz="94278"/>
  </p:normalViewPr>
  <p:slideViewPr>
    <p:cSldViewPr snapToGrid="0" snapToObjects="1">
      <p:cViewPr>
        <p:scale>
          <a:sx n="87" d="100"/>
          <a:sy n="87" d="100"/>
        </p:scale>
        <p:origin x="1112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14918-51DD-C546-BE51-FACF7638A38E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5BDED-29F6-D44F-B0C2-43F1BF242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40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F61DA-9B12-CB42-B67C-55CBEEE5BAF9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0E498-2167-DB4E-B354-ED7F7D702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86743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Computationally intensive methods, e.g.,</a:t>
            </a:r>
          </a:p>
          <a:p>
            <a:pPr lvl="1"/>
            <a:r>
              <a:rPr lang="en-US" dirty="0"/>
              <a:t>Classification trees, spline smoothing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30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</a:t>
            </a:r>
            <a:r>
              <a:rPr lang="en-US" baseline="0" dirty="0"/>
              <a:t> are at a very important point in statistics and stat. education because of the Web and its technologies.</a:t>
            </a:r>
            <a:br>
              <a:rPr lang="en-US" baseline="0" dirty="0"/>
            </a:br>
            <a:r>
              <a:rPr lang="en-US" baseline="0" dirty="0"/>
              <a:t>These are sources of data, and ways to communicate results of statistical analyses, and technologies</a:t>
            </a:r>
            <a:br>
              <a:rPr lang="en-US" baseline="0" dirty="0"/>
            </a:br>
            <a:r>
              <a:rPr lang="en-US" baseline="0" dirty="0"/>
              <a:t>that we have to use to collaborate with other scientists.</a:t>
            </a:r>
            <a:br>
              <a:rPr lang="en-US" baseline="0" dirty="0"/>
            </a:br>
            <a:r>
              <a:rPr lang="en-US" baseline="0" dirty="0"/>
              <a:t>So we have to embrace these and master them so that we can play an important role in data-centered</a:t>
            </a:r>
            <a:br>
              <a:rPr lang="en-US" baseline="0" dirty="0"/>
            </a:br>
            <a:r>
              <a:rPr lang="en-US" baseline="0" dirty="0"/>
              <a:t>sciences. Otherwise, as we have seen in the past, other fields will fill the void we leave in not being able</a:t>
            </a:r>
            <a:br>
              <a:rPr lang="en-US" baseline="0" dirty="0"/>
            </a:br>
            <a:r>
              <a:rPr lang="en-US" baseline="0" dirty="0"/>
              <a:t>to actually carry statistical analysis through the data pipeline, from start to finish. It is not enough to say</a:t>
            </a:r>
            <a:br>
              <a:rPr lang="en-US" baseline="0" dirty="0"/>
            </a:br>
            <a:r>
              <a:rPr lang="en-US" baseline="0" dirty="0"/>
              <a:t>we know the best answer, but we don’t know anything about implementing it, delivering it, scaling it,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449FF-FF3F-914A-9BA2-F2E041AE6B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logical vector - either TRUE or FALSE- these are special built-in objects in 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4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5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6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5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DAA67-CA9B-444C-A1B3-03396E4C5DE6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F1261-FBF4-CF43-A930-8F6584780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bnolan.github.io/TeachingDataScienc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bnolan.github.io/TeachingDataScienc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berkeley.edu/~nolan/data/BRFSS.rd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0000FF"/>
                </a:solidFill>
              </a:rPr>
              <a:t>Statistical Thinking and Data Science</a:t>
            </a:r>
            <a:endParaRPr lang="en-US" sz="5400" dirty="0">
              <a:solidFill>
                <a:srgbClr val="0000FF"/>
              </a:solidFill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  <a:latin typeface="Century Gothic" panose="020B0502020202020204" pitchFamily="34" charset="0"/>
              </a:rPr>
              <a:t>Deborah Nolan</a:t>
            </a:r>
          </a:p>
          <a:p>
            <a:r>
              <a:rPr lang="en-US" dirty="0">
                <a:latin typeface="Century Gothic" panose="020B0502020202020204" pitchFamily="34" charset="0"/>
              </a:rPr>
              <a:t>University of California, Berkeley</a:t>
            </a:r>
            <a:endParaRPr lang="en-US" dirty="0"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Today’s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Gothic" panose="020B0502020202020204" pitchFamily="34" charset="0"/>
                <a:hlinkClick r:id="rId2"/>
              </a:rPr>
              <a:t>https://debnolan.github.io/TeachingDataScience/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Agenda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Exercises and Demo Notebooks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Slides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err="1">
                <a:latin typeface="Century Gothic" panose="020B0502020202020204" pitchFamily="34" charset="0"/>
              </a:rPr>
              <a:t>RStudio</a:t>
            </a:r>
            <a:r>
              <a:rPr lang="en-US" sz="2800" dirty="0">
                <a:latin typeface="Century Gothic" panose="020B0502020202020204" pitchFamily="34" charset="0"/>
              </a:rPr>
              <a:t> cloud session link</a:t>
            </a:r>
          </a:p>
          <a:p>
            <a:pPr>
              <a:buFont typeface="Wingdings" pitchFamily="2" charset="2"/>
              <a:buChar char="Ø"/>
            </a:pPr>
            <a:endParaRPr lang="en-US" sz="2800" dirty="0">
              <a:latin typeface="Century Gothic" panose="020B0502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47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Teaching Computational Concepts in Statistics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DE74C2-BE23-B647-A1C0-E5A35009B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2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Why              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0624"/>
            <a:ext cx="8229600" cy="4525963"/>
          </a:xfrm>
        </p:spPr>
        <p:txBody>
          <a:bodyPr>
            <a:normAutofit/>
          </a:bodyPr>
          <a:lstStyle/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High-level scripting language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Statistical programming language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Interactive exploratory data analysis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Allows custom analysis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Easy to replicate analysis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Sound numerical methods </a:t>
            </a:r>
          </a:p>
          <a:p>
            <a:pPr marL="370332" indent="-457200"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Large Community of contributors</a:t>
            </a:r>
          </a:p>
          <a:p>
            <a:pPr marL="892175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892175">
              <a:buNone/>
            </a:pPr>
            <a:endParaRPr lang="en-US" dirty="0"/>
          </a:p>
        </p:txBody>
      </p:sp>
      <p:pic>
        <p:nvPicPr>
          <p:cNvPr id="4" name="Picture 3" descr="R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84" y="76326"/>
            <a:ext cx="2316288" cy="1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2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Critical point in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Computing is becoming increasingly vital part of statistical in this era of: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Ubiquitous data availability &amp; sources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Increased volume &amp; complexity of 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Increased relevance of data analysis in all fields, done by non-statisticians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Communicating results in new ways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4B8D-37E2-C942-A6EE-C9DCFD93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1-unit (1/3) course in Programming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898904-B540-B447-AB8D-A00962717D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032615"/>
              </p:ext>
            </p:extLst>
          </p:nvPr>
        </p:nvGraphicFramePr>
        <p:xfrm>
          <a:off x="457200" y="1417638"/>
          <a:ext cx="8229599" cy="5071654"/>
        </p:xfrm>
        <a:graphic>
          <a:graphicData uri="http://schemas.openxmlformats.org/drawingml/2006/table">
            <a:tbl>
              <a:tblPr firstRow="1" firstCol="1" lastRow="1" lastCol="1">
                <a:tableStyleId>{5C22544A-7EE6-4342-B048-85BDC9FD1C3A}</a:tableStyleId>
              </a:tblPr>
              <a:tblGrid>
                <a:gridCol w="755477">
                  <a:extLst>
                    <a:ext uri="{9D8B030D-6E8A-4147-A177-3AD203B41FA5}">
                      <a16:colId xmlns:a16="http://schemas.microsoft.com/office/drawing/2014/main" val="1878504507"/>
                    </a:ext>
                  </a:extLst>
                </a:gridCol>
                <a:gridCol w="3315078">
                  <a:extLst>
                    <a:ext uri="{9D8B030D-6E8A-4147-A177-3AD203B41FA5}">
                      <a16:colId xmlns:a16="http://schemas.microsoft.com/office/drawing/2014/main" val="657345880"/>
                    </a:ext>
                  </a:extLst>
                </a:gridCol>
                <a:gridCol w="1548580">
                  <a:extLst>
                    <a:ext uri="{9D8B030D-6E8A-4147-A177-3AD203B41FA5}">
                      <a16:colId xmlns:a16="http://schemas.microsoft.com/office/drawing/2014/main" val="28792508"/>
                    </a:ext>
                  </a:extLst>
                </a:gridCol>
                <a:gridCol w="1626203">
                  <a:extLst>
                    <a:ext uri="{9D8B030D-6E8A-4147-A177-3AD203B41FA5}">
                      <a16:colId xmlns:a16="http://schemas.microsoft.com/office/drawing/2014/main" val="3241241868"/>
                    </a:ext>
                  </a:extLst>
                </a:gridCol>
                <a:gridCol w="984261">
                  <a:extLst>
                    <a:ext uri="{9D8B030D-6E8A-4147-A177-3AD203B41FA5}">
                      <a16:colId xmlns:a16="http://schemas.microsoft.com/office/drawing/2014/main" val="283827724"/>
                    </a:ext>
                  </a:extLst>
                </a:gridCol>
              </a:tblGrid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 err="1">
                          <a:effectLst/>
                        </a:rPr>
                        <a:t>Wk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Topic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Reading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Lab/Quiz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HW Due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743979320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REPL model &amp; Call expressions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Ch 1 &amp; 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Install R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1615490549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Data types and vectors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Ch 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HW #1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387224901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Data frames &amp; reading text files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Ch 4 &amp; 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Quiz #1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1620963212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Graphics - </a:t>
                      </a:r>
                      <a:r>
                        <a:rPr lang="en-US" sz="1800" dirty="0" err="1">
                          <a:effectLst/>
                        </a:rPr>
                        <a:t>ggplot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Ch 6 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HW #2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864647884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Graphics - </a:t>
                      </a:r>
                      <a:r>
                        <a:rPr lang="en-US" sz="1800" dirty="0" err="1">
                          <a:effectLst/>
                        </a:rPr>
                        <a:t>ggplot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Ch 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554535072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Reshaping data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Quiz #2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HW #3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3473838405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Reshaping data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775771809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Other data structures &amp; subsets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#5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HW #4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340218233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Writing simple functions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Quiz #3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2528066533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Conditionally invoking code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Lab #6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HW #5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1768371715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Iterative evaluation of code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Lab #7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3704582670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Formula language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Quiz #4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HW #6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1406646054"/>
                  </a:ext>
                </a:extLst>
              </a:tr>
              <a:tr h="362261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Case Study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800" dirty="0">
                          <a:effectLst/>
                        </a:rPr>
                        <a:t>HW #7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88" marR="67888" marT="0" marB="0"/>
                </a:tc>
                <a:extLst>
                  <a:ext uri="{0D108BD9-81ED-4DB2-BD59-A6C34878D82A}">
                    <a16:rowId xmlns:a16="http://schemas.microsoft.com/office/drawing/2014/main" val="3508923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39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Introductory Topics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Beginning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Expressions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REPL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Variable as vector: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Vector operations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Data types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Missing values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Data frames: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Table as a data frame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Simple </a:t>
            </a:r>
            <a:r>
              <a:rPr lang="en-US" dirty="0" err="1">
                <a:latin typeface="Century Gothic" panose="020B0502020202020204" pitchFamily="34" charset="0"/>
              </a:rPr>
              <a:t>subsetting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385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Introductory Topics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Functions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Arguments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Return – aggregator, vector of same length, other object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Graphics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Simple Monte Carlo simulation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Selecting random subsets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Repeating this process</a:t>
            </a:r>
          </a:p>
        </p:txBody>
      </p:sp>
    </p:spTree>
    <p:extLst>
      <p:ext uri="{BB962C8B-B14F-4D97-AF65-F5344CB8AC3E}">
        <p14:creationId xmlns:p14="http://schemas.microsoft.com/office/powerpoint/2010/main" val="348830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entury Gothic" panose="020B0502020202020204" pitchFamily="34" charset="0"/>
              </a:rPr>
              <a:t>RStudio</a:t>
            </a:r>
            <a:endParaRPr lang="en-US" dirty="0">
              <a:solidFill>
                <a:srgbClr val="0000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Content Placeholder 5" descr="RStudioDataViewSSEdited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b="2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88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Century Gothic" panose="020B0502020202020204" pitchFamily="34" charset="0"/>
              </a:rPr>
              <a:t>RStudio</a:t>
            </a: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 Environment</a:t>
            </a:r>
          </a:p>
        </p:txBody>
      </p:sp>
      <p:pic>
        <p:nvPicPr>
          <p:cNvPr id="9" name="Content Placeholder 8" descr="RStudioScriptViewSSAnnotated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b="22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268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732" y="120195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Getting Started</a:t>
            </a:r>
            <a:endParaRPr lang="en-US" sz="5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732" y="2788920"/>
            <a:ext cx="7751299" cy="3513406"/>
          </a:xfrm>
        </p:spPr>
        <p:txBody>
          <a:bodyPr>
            <a:normAutofit/>
          </a:bodyPr>
          <a:lstStyle/>
          <a:p>
            <a:r>
              <a:rPr lang="en-US" dirty="0"/>
              <a:t>Let’s Try It</a:t>
            </a:r>
          </a:p>
          <a:p>
            <a:r>
              <a:rPr lang="en-US" sz="2400" dirty="0">
                <a:latin typeface="Century Gothic" panose="020B0502020202020204" pitchFamily="34" charset="0"/>
                <a:hlinkClick r:id="rId2"/>
              </a:rPr>
              <a:t>https://debnolan.github.io/TeachingDataScience/</a:t>
            </a:r>
            <a:endParaRPr lang="en-US" sz="2400" dirty="0">
              <a:latin typeface="Century Gothic" panose="020B0502020202020204" pitchFamily="34" charset="0"/>
            </a:endParaRPr>
          </a:p>
          <a:p>
            <a:endParaRPr lang="en-US" dirty="0"/>
          </a:p>
          <a:p>
            <a:r>
              <a:rPr lang="en-US" dirty="0"/>
              <a:t>Login: your email address</a:t>
            </a:r>
          </a:p>
          <a:p>
            <a:r>
              <a:rPr lang="en-US" dirty="0"/>
              <a:t>Password: </a:t>
            </a:r>
            <a:r>
              <a:rPr lang="en-US" dirty="0" err="1"/>
              <a:t>correcthorsebatterystaple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Goal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Integrate computational thinking into statistics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Abstraction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Algorithmic thinking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Use computing expressively to: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Construct statistical understanding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Conduct data analysis </a:t>
            </a:r>
          </a:p>
        </p:txBody>
      </p:sp>
    </p:spTree>
    <p:extLst>
      <p:ext uri="{BB962C8B-B14F-4D97-AF65-F5344CB8AC3E}">
        <p14:creationId xmlns:p14="http://schemas.microsoft.com/office/powerpoint/2010/main" val="296555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Computing Concepts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Interactive language that facilitates exploratory data analysis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REPL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Copying semantics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Assignment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Store values so no need to re-compute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Write general expressions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Reduce redundancy (and mistakes)</a:t>
            </a:r>
          </a:p>
        </p:txBody>
      </p:sp>
    </p:spTree>
    <p:extLst>
      <p:ext uri="{BB962C8B-B14F-4D97-AF65-F5344CB8AC3E}">
        <p14:creationId xmlns:p14="http://schemas.microsoft.com/office/powerpoint/2010/main" val="147655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Computing Concepts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Expressions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Arithmetic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Call (AKA function-style)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Functions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function signature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complex return values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applying functions to multiple objects </a:t>
            </a:r>
          </a:p>
        </p:txBody>
      </p:sp>
    </p:spTree>
    <p:extLst>
      <p:ext uri="{BB962C8B-B14F-4D97-AF65-F5344CB8AC3E}">
        <p14:creationId xmlns:p14="http://schemas.microsoft.com/office/powerpoint/2010/main" val="316972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Vectors and </a:t>
            </a:r>
            <a:b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</a:br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Data Types</a:t>
            </a:r>
            <a:endParaRPr lang="en-US" sz="5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7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Analyst’s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Think in terms of variables – an ordered collection of measurements on a group of subjects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Care about the sorts of values: it informs the type of analysis we might perform, e.g., we compute a mean of numeric values, but not categorical values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Care about missing data – we adjust our analyses depending on the amount and kind of </a:t>
            </a:r>
            <a:r>
              <a:rPr lang="en-US" dirty="0" err="1">
                <a:latin typeface="Century Gothic" panose="020B0502020202020204" pitchFamily="34" charset="0"/>
              </a:rPr>
              <a:t>missingness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9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 variable contains measurements, e.g.,  monthly maximum temperature in Port Elizabeth 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</a:rPr>
              <a:t>&gt; </a:t>
            </a:r>
            <a:r>
              <a:rPr lang="en-US" sz="2600" dirty="0" err="1">
                <a:solidFill>
                  <a:srgbClr val="0000FF"/>
                </a:solidFill>
              </a:rPr>
              <a:t>maxTemp</a:t>
            </a:r>
            <a:endParaRPr lang="en-US" sz="2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00FF"/>
                </a:solidFill>
              </a:rPr>
              <a:t> [1] 25 25 24 23 21 20 19 19 20 20 22 24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We call a variable in R a vector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They are ordered containers.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There are 12 values in </a:t>
            </a:r>
            <a:r>
              <a:rPr lang="en-US" dirty="0" err="1">
                <a:solidFill>
                  <a:srgbClr val="0000FF"/>
                </a:solidFill>
                <a:latin typeface="Century Gothic" panose="020B0502020202020204" pitchFamily="34" charset="0"/>
              </a:rPr>
              <a:t>maxTemp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the first is 25 and 12</a:t>
            </a:r>
            <a:r>
              <a:rPr lang="en-US" baseline="30000" dirty="0">
                <a:latin typeface="Century Gothic" panose="020B0502020202020204" pitchFamily="34" charset="0"/>
              </a:rPr>
              <a:t>th</a:t>
            </a:r>
            <a:r>
              <a:rPr lang="en-US" dirty="0">
                <a:latin typeface="Century Gothic" panose="020B0502020202020204" pitchFamily="34" charset="0"/>
              </a:rPr>
              <a:t> is 24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We have monthly weather data for Port Elizabeth: 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min and max temperature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 precipitation 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at least 8 hours of sunshine a day 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swimming comfort level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>
                <a:latin typeface="Century Gothic" panose="020B0502020202020204" pitchFamily="34" charset="0"/>
              </a:rPr>
              <a:t>name of the month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To follow along, from the online </a:t>
            </a:r>
            <a:r>
              <a:rPr lang="en-US" sz="3600" dirty="0" err="1">
                <a:latin typeface="Century Gothic" panose="020B0502020202020204" pitchFamily="34" charset="0"/>
              </a:rPr>
              <a:t>RStudio</a:t>
            </a:r>
            <a:r>
              <a:rPr lang="en-US" sz="3600" dirty="0">
                <a:latin typeface="Century Gothic" panose="020B0502020202020204" pitchFamily="34" charset="0"/>
              </a:rPr>
              <a:t> open</a:t>
            </a:r>
          </a:p>
          <a:p>
            <a:pPr marL="0" indent="0">
              <a:buNone/>
            </a:pPr>
            <a:r>
              <a:rPr lang="en-US" sz="3600" b="1" dirty="0">
                <a:latin typeface="Century Gothic" panose="020B0502020202020204" pitchFamily="34" charset="0"/>
              </a:rPr>
              <a:t>Ex1-DataTypesAndVectors.Rmd </a:t>
            </a:r>
          </a:p>
          <a:p>
            <a:pPr marL="0" indent="0">
              <a:buNone/>
            </a:pPr>
            <a:endParaRPr lang="en-US" sz="36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Or download the exercise and open locally in </a:t>
            </a:r>
            <a:r>
              <a:rPr lang="en-US" sz="3600" dirty="0" err="1">
                <a:latin typeface="Century Gothic" panose="020B0502020202020204" pitchFamily="34" charset="0"/>
              </a:rPr>
              <a:t>RStudio</a:t>
            </a:r>
            <a:endParaRPr 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8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Vector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46396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 vector is an ordered container of a set of values/measurements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values must be all the same type of information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vector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677" r="-103677"/>
          <a:stretch>
            <a:fillRect/>
          </a:stretch>
        </p:blipFill>
        <p:spPr>
          <a:xfrm>
            <a:off x="4648200" y="1600201"/>
            <a:ext cx="4038600" cy="3952080"/>
          </a:xfrm>
        </p:spPr>
      </p:pic>
      <p:sp>
        <p:nvSpPr>
          <p:cNvPr id="6" name="TextBox 5"/>
          <p:cNvSpPr txBox="1"/>
          <p:nvPr/>
        </p:nvSpPr>
        <p:spPr>
          <a:xfrm>
            <a:off x="6051580" y="1138535"/>
            <a:ext cx="139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maxTemp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06232" y="2135960"/>
            <a:ext cx="486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24</a:t>
            </a:r>
          </a:p>
          <a:p>
            <a:r>
              <a:rPr lang="en-US" dirty="0"/>
              <a:t>23</a:t>
            </a:r>
          </a:p>
          <a:p>
            <a:r>
              <a:rPr lang="en-US" dirty="0"/>
              <a:t>21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19</a:t>
            </a:r>
          </a:p>
          <a:p>
            <a:r>
              <a:rPr lang="en-US" dirty="0"/>
              <a:t>19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22</a:t>
            </a:r>
          </a:p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370301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Vector Calculations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46396" cy="45259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Convert temperature from Celsius to </a:t>
            </a:r>
            <a:r>
              <a:rPr lang="en-US" dirty="0" err="1">
                <a:latin typeface="Century Gothic" panose="020B0502020202020204" pitchFamily="34" charset="0"/>
              </a:rPr>
              <a:t>Farenheit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latin typeface="Century Gothic" panose="020B0502020202020204" pitchFamily="34" charset="0"/>
              </a:rPr>
              <a:t>Formula: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 F = C x 9/5 + 32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Elementwise calculation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vector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677" r="-103677"/>
          <a:stretch>
            <a:fillRect/>
          </a:stretch>
        </p:blipFill>
        <p:spPr>
          <a:xfrm>
            <a:off x="3814187" y="1600200"/>
            <a:ext cx="4038600" cy="3952080"/>
          </a:xfrm>
        </p:spPr>
      </p:pic>
      <p:sp>
        <p:nvSpPr>
          <p:cNvPr id="6" name="TextBox 5"/>
          <p:cNvSpPr txBox="1"/>
          <p:nvPr/>
        </p:nvSpPr>
        <p:spPr>
          <a:xfrm>
            <a:off x="5328099" y="1125695"/>
            <a:ext cx="1395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maxTemp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672887" y="2039338"/>
            <a:ext cx="486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24</a:t>
            </a:r>
          </a:p>
          <a:p>
            <a:r>
              <a:rPr lang="en-US" dirty="0"/>
              <a:t>23</a:t>
            </a:r>
          </a:p>
          <a:p>
            <a:r>
              <a:rPr lang="en-US" dirty="0"/>
              <a:t>21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19</a:t>
            </a:r>
          </a:p>
          <a:p>
            <a:r>
              <a:rPr lang="en-US" dirty="0"/>
              <a:t>19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22</a:t>
            </a:r>
          </a:p>
          <a:p>
            <a:r>
              <a:rPr lang="en-US" dirty="0"/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3CB4B-96AF-3E4F-AF32-3B079040DBAC}"/>
              </a:ext>
            </a:extLst>
          </p:cNvPr>
          <p:cNvSpPr txBox="1"/>
          <p:nvPr/>
        </p:nvSpPr>
        <p:spPr>
          <a:xfrm>
            <a:off x="6253686" y="3277432"/>
            <a:ext cx="21517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* 5/9 + 32 </a:t>
            </a:r>
          </a:p>
        </p:txBody>
      </p:sp>
    </p:spTree>
    <p:extLst>
      <p:ext uri="{BB962C8B-B14F-4D97-AF65-F5344CB8AC3E}">
        <p14:creationId xmlns:p14="http://schemas.microsoft.com/office/powerpoint/2010/main" val="1674356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Types</a:t>
            </a:r>
          </a:p>
        </p:txBody>
      </p:sp>
      <p:sp>
        <p:nvSpPr>
          <p:cNvPr id="4710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3300" dirty="0">
                <a:latin typeface="Century Gothic" panose="020B0502020202020204" pitchFamily="34" charset="0"/>
              </a:rPr>
              <a:t>R has a number of built-in data types.  </a:t>
            </a:r>
          </a:p>
          <a:p>
            <a:pPr>
              <a:buFont typeface="Wingdings" pitchFamily="2" charset="2"/>
              <a:buChar char="Ø"/>
            </a:pPr>
            <a:r>
              <a:rPr lang="en-US" sz="3300" dirty="0">
                <a:latin typeface="Century Gothic" panose="020B0502020202020204" pitchFamily="34" charset="0"/>
              </a:rPr>
              <a:t>Three basic types: 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Century Gothic" panose="020B0502020202020204" pitchFamily="34" charset="0"/>
              </a:rPr>
              <a:t>numeric, 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Century Gothic" panose="020B0502020202020204" pitchFamily="34" charset="0"/>
              </a:rPr>
              <a:t>character, and </a:t>
            </a:r>
          </a:p>
          <a:p>
            <a:pPr lvl="1">
              <a:buFont typeface="Wingdings" pitchFamily="2" charset="2"/>
              <a:buChar char="Ø"/>
            </a:pPr>
            <a:r>
              <a:rPr lang="en-US" sz="2900" dirty="0">
                <a:latin typeface="Century Gothic" panose="020B0502020202020204" pitchFamily="34" charset="0"/>
              </a:rPr>
              <a:t>logical.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&gt; class(</a:t>
            </a:r>
            <a:r>
              <a:rPr lang="en-US" sz="2300" b="1" dirty="0" err="1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precip</a:t>
            </a: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)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[1] "numeric"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&gt; class(mon)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[1] "character"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&gt; class(sun8)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0000FF"/>
                </a:solidFill>
                <a:latin typeface="Courier" pitchFamily="2" charset="0"/>
                <a:cs typeface="Monaco" charset="0"/>
                <a:sym typeface="Monaco" charset="0"/>
              </a:rPr>
              <a:t>[1] "logical"</a:t>
            </a:r>
            <a:endParaRPr lang="en-US" sz="2300" b="1" dirty="0">
              <a:solidFill>
                <a:srgbClr val="0000FF"/>
              </a:solidFill>
              <a:latin typeface="Courier" pitchFamily="2" charset="0"/>
              <a:sym typeface="Monaco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Months and Sunshine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s-IS" dirty="0">
                <a:latin typeface="Courier" pitchFamily="2" charset="0"/>
              </a:rPr>
              <a:t>&gt; mon</a:t>
            </a:r>
          </a:p>
          <a:p>
            <a:pPr marL="0" indent="0">
              <a:buNone/>
            </a:pPr>
            <a:r>
              <a:rPr lang="is-IS" dirty="0">
                <a:latin typeface="Courier" pitchFamily="2" charset="0"/>
              </a:rPr>
              <a:t> [1] "Jan" "Feb" "Mar" "Apr" "May" "Jun" "Jul" "Aug" </a:t>
            </a:r>
          </a:p>
          <a:p>
            <a:pPr marL="0" indent="0">
              <a:buNone/>
            </a:pPr>
            <a:r>
              <a:rPr lang="is-IS" dirty="0">
                <a:latin typeface="Courier" pitchFamily="2" charset="0"/>
              </a:rPr>
              <a:t> [9] "Sep" "Oct" "Nov" "Dec“</a:t>
            </a:r>
          </a:p>
          <a:p>
            <a:pPr marL="0" indent="0">
              <a:buNone/>
            </a:pPr>
            <a:endParaRPr lang="is-I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class(mon)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[1] "character"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nl-NL" dirty="0">
                <a:latin typeface="Courier" pitchFamily="2" charset="0"/>
              </a:rPr>
              <a:t>&gt; sun8</a:t>
            </a:r>
          </a:p>
          <a:p>
            <a:pPr marL="0" indent="0">
              <a:buNone/>
            </a:pPr>
            <a:r>
              <a:rPr lang="nl-NL" dirty="0">
                <a:latin typeface="Courier" pitchFamily="2" charset="0"/>
              </a:rPr>
              <a:t> [1]  TRUE  FALSE  FALSE FALSE FALSE FALSE FALSE</a:t>
            </a:r>
          </a:p>
          <a:p>
            <a:pPr marL="0" indent="0">
              <a:buNone/>
            </a:pPr>
            <a:r>
              <a:rPr lang="nl-NL" dirty="0">
                <a:latin typeface="Courier" pitchFamily="2" charset="0"/>
              </a:rPr>
              <a:t> [8]  FALSE FALSE FALSE  TRUE  TRUE</a:t>
            </a:r>
          </a:p>
          <a:p>
            <a:pPr marL="0" indent="0">
              <a:buNone/>
            </a:pPr>
            <a:r>
              <a:rPr lang="nl-NL" dirty="0">
                <a:latin typeface="Courier" pitchFamily="2" charset="0"/>
              </a:rPr>
              <a:t>&gt; class(sun8)</a:t>
            </a:r>
          </a:p>
          <a:p>
            <a:pPr marL="0" indent="0">
              <a:buNone/>
            </a:pPr>
            <a:r>
              <a:rPr lang="nl-NL" dirty="0">
                <a:latin typeface="Courier" pitchFamily="2" charset="0"/>
              </a:rPr>
              <a:t>[1] "</a:t>
            </a:r>
            <a:r>
              <a:rPr lang="nl-NL" dirty="0" err="1">
                <a:latin typeface="Courier" pitchFamily="2" charset="0"/>
              </a:rPr>
              <a:t>logical</a:t>
            </a:r>
            <a:r>
              <a:rPr lang="nl-NL" dirty="0">
                <a:latin typeface="Courier" pitchFamily="2" charset="0"/>
              </a:rPr>
              <a:t>"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7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Simulation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Develop probability models for our data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Compare variability in our data and statistics to benchmarks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Check appropriateness of assumptions</a:t>
            </a:r>
          </a:p>
        </p:txBody>
      </p:sp>
    </p:spTree>
    <p:extLst>
      <p:ext uri="{BB962C8B-B14F-4D97-AF65-F5344CB8AC3E}">
        <p14:creationId xmlns:p14="http://schemas.microsoft.com/office/powerpoint/2010/main" val="4198289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Swimming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swim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[1] warm    warm    cool    cool    cool    cool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[7] bracing bracing bracing bracing cool    cool  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Levels: bracing cool warm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class(swim)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[1] "factor"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E0EDC-3236-BC44-8CE6-18565FA46E55}"/>
              </a:ext>
            </a:extLst>
          </p:cNvPr>
          <p:cNvSpPr txBox="1"/>
          <p:nvPr/>
        </p:nvSpPr>
        <p:spPr>
          <a:xfrm>
            <a:off x="924339" y="4303643"/>
            <a:ext cx="7136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i="1" dirty="0">
                <a:latin typeface="Century Gothic" panose="020B0502020202020204" pitchFamily="34" charset="0"/>
              </a:rPr>
              <a:t>factor</a:t>
            </a:r>
            <a:r>
              <a:rPr lang="en-US" sz="2400" dirty="0">
                <a:latin typeface="Century Gothic" panose="020B0502020202020204" pitchFamily="34" charset="0"/>
              </a:rPr>
              <a:t> vector is a special storage class used for qualitative data. 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The values are internally stored as integers by each integer corresponds to a </a:t>
            </a:r>
            <a:r>
              <a:rPr lang="en-US" sz="2400" i="1" dirty="0">
                <a:latin typeface="Century Gothic" panose="020B0502020202020204" pitchFamily="34" charset="0"/>
              </a:rPr>
              <a:t>level</a:t>
            </a:r>
            <a:r>
              <a:rPr lang="en-US" sz="2400" dirty="0">
                <a:latin typeface="Century Gothic" panose="020B0502020202020204" pitchFamily="34" charset="0"/>
              </a:rPr>
              <a:t>, which is a character string</a:t>
            </a:r>
          </a:p>
        </p:txBody>
      </p:sp>
    </p:spTree>
    <p:extLst>
      <p:ext uri="{BB962C8B-B14F-4D97-AF65-F5344CB8AC3E}">
        <p14:creationId xmlns:p14="http://schemas.microsoft.com/office/powerpoint/2010/main" val="297425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Special Values</a:t>
            </a:r>
          </a:p>
        </p:txBody>
      </p:sp>
      <p:sp>
        <p:nvSpPr>
          <p:cNvPr id="56321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Missing value: </a:t>
            </a:r>
          </a:p>
          <a:p>
            <a:pPr lvl="1"/>
            <a:r>
              <a:rPr lang="en-US" dirty="0"/>
              <a:t>symbol in R is </a:t>
            </a:r>
            <a:r>
              <a:rPr lang="en-US" sz="2700" dirty="0">
                <a:latin typeface="Monaco" charset="0"/>
                <a:cs typeface="Monaco" charset="0"/>
                <a:sym typeface="Monaco" charset="0"/>
              </a:rPr>
              <a:t>NA</a:t>
            </a:r>
            <a:r>
              <a:rPr lang="en-US" dirty="0"/>
              <a:t>  for “Not Available”</a:t>
            </a:r>
          </a:p>
          <a:p>
            <a:r>
              <a:rPr lang="en-US" dirty="0"/>
              <a:t>Empty vector:</a:t>
            </a:r>
          </a:p>
          <a:p>
            <a:pPr lvl="1"/>
            <a:r>
              <a:rPr lang="en-US" dirty="0"/>
              <a:t>Symbol is NULL</a:t>
            </a:r>
          </a:p>
          <a:p>
            <a:r>
              <a:rPr lang="en-US" dirty="0"/>
              <a:t>Unusual numeric calculation: </a:t>
            </a:r>
          </a:p>
          <a:p>
            <a:pPr lvl="1"/>
            <a:r>
              <a:rPr lang="en-US" sz="2400" dirty="0" err="1">
                <a:latin typeface="Monaco" charset="0"/>
                <a:cs typeface="Monaco" charset="0"/>
                <a:sym typeface="Monaco" charset="0"/>
              </a:rPr>
              <a:t>NaN</a:t>
            </a:r>
            <a:r>
              <a:rPr lang="en-US" dirty="0"/>
              <a:t>, for </a:t>
            </a:r>
            <a:r>
              <a:rPr lang="ja-JP" altLang="en-US">
                <a:latin typeface="Arial"/>
              </a:rPr>
              <a:t>“</a:t>
            </a:r>
            <a:r>
              <a:rPr lang="en-US" dirty="0"/>
              <a:t>not a number,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typically arises when compute something like 0/0</a:t>
            </a:r>
          </a:p>
          <a:p>
            <a:pPr lvl="1"/>
            <a:r>
              <a:rPr lang="en-US" dirty="0" err="1">
                <a:latin typeface="Monaco" charset="0"/>
                <a:cs typeface="Monaco" charset="0"/>
                <a:sym typeface="Monaco" charset="0"/>
              </a:rPr>
              <a:t>Inf</a:t>
            </a:r>
            <a:r>
              <a:rPr lang="en-US" dirty="0"/>
              <a:t> or </a:t>
            </a:r>
            <a:r>
              <a:rPr lang="en-US" dirty="0">
                <a:latin typeface="Monaco" charset="0"/>
                <a:cs typeface="Monaco" charset="0"/>
                <a:sym typeface="Monaco" charset="0"/>
              </a:rPr>
              <a:t>-Inf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159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Data Frames</a:t>
            </a:r>
            <a:endParaRPr lang="en-US" sz="5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sz="2400" dirty="0"/>
              <a:t>load(</a:t>
            </a:r>
            <a:r>
              <a:rPr lang="en-US" sz="2400" dirty="0" err="1"/>
              <a:t>url</a:t>
            </a:r>
            <a:r>
              <a:rPr lang="en-US" sz="2400" dirty="0"/>
              <a:t>('http://</a:t>
            </a:r>
            <a:r>
              <a:rPr lang="en-US" sz="2400" dirty="0" err="1"/>
              <a:t>www.stat.berkeley.edu</a:t>
            </a:r>
            <a:r>
              <a:rPr lang="en-US" sz="2400" dirty="0"/>
              <a:t>/users/</a:t>
            </a:r>
            <a:r>
              <a:rPr lang="en-US" sz="2400" dirty="0" err="1"/>
              <a:t>nolan</a:t>
            </a:r>
            <a:r>
              <a:rPr lang="en-US" sz="2400" dirty="0"/>
              <a:t>/data/</a:t>
            </a:r>
            <a:r>
              <a:rPr lang="en-US" sz="2400" dirty="0" err="1"/>
              <a:t>family.rda</a:t>
            </a:r>
            <a:r>
              <a:rPr lang="en-US" sz="2400" dirty="0"/>
              <a:t>'))</a:t>
            </a:r>
          </a:p>
          <a:p>
            <a:r>
              <a:rPr lang="en-US" dirty="0"/>
              <a:t>Or  load('./data/</a:t>
            </a:r>
            <a:r>
              <a:rPr lang="en-US" dirty="0" err="1"/>
              <a:t>family.rda</a:t>
            </a:r>
            <a:r>
              <a:rPr lang="en-US" dirty="0"/>
              <a:t>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8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The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We have all sorts of information about the members of a  family: height, weight, first name, gender, …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data frame gives us a way to collect all of these variables (vectors) into one object.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6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6663"/>
            <a:ext cx="9144000" cy="5708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&gt; </a:t>
            </a:r>
            <a:r>
              <a:rPr lang="en-US" sz="2200" b="1" dirty="0">
                <a:solidFill>
                  <a:srgbClr val="0000FF"/>
                </a:solidFill>
                <a:latin typeface="Courier"/>
                <a:cs typeface="Courier"/>
              </a:rPr>
              <a:t>family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firstName</a:t>
            </a:r>
            <a:r>
              <a:rPr lang="en-US" sz="2200" dirty="0">
                <a:latin typeface="Courier"/>
                <a:cs typeface="Courier"/>
              </a:rPr>
              <a:t> sex age height weight     </a:t>
            </a:r>
            <a:r>
              <a:rPr lang="en-US" sz="2200" dirty="0" err="1">
                <a:latin typeface="Courier"/>
                <a:cs typeface="Courier"/>
              </a:rPr>
              <a:t>bmi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overWt</a:t>
            </a:r>
            <a:endParaRPr lang="en-US" sz="2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        Tom   m  77     70    175 25.16239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2       Maya   f  33     64    124 21.50106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3        Joe   m  79     73    185 24.45884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4     Robert   m  47     67    156 24.48414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5        Sue   f  27     61     98 18.51492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6        Liz   f  33     68    190 28.94981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7        Jon   m  67     68    185 28.18797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8      Sally   f  52     65    124 20.67783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9        Tim   m  59     68    175 26.66430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10       Tom   m  27     71    215 30.04911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11       Ann   f  55     67    166 26.05364   TRUE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12       Dan   m  24     66    140 22.64384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13       Art   m  46     66    150 24.26126  FALSE</a:t>
            </a:r>
          </a:p>
          <a:p>
            <a:pPr marL="0" indent="0">
              <a:buNone/>
            </a:pPr>
            <a:r>
              <a:rPr lang="en-US" sz="2200" dirty="0">
                <a:latin typeface="Courier"/>
                <a:cs typeface="Courier"/>
              </a:rPr>
              <a:t>14       Zoe   f  48     62    125 22.91060  FALSE</a:t>
            </a:r>
          </a:p>
          <a:p>
            <a:pPr marL="0" indent="0">
              <a:buNone/>
            </a:pPr>
            <a:endParaRPr lang="en-US" sz="2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7989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549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The data frame gives us a way to collect all of these variables (vectors) into one object.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dataframe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75" r="-3377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455829" y="2371159"/>
            <a:ext cx="6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4291" y="2371159"/>
            <a:ext cx="5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462" y="2371159"/>
            <a:ext cx="5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760" y="2386839"/>
            <a:ext cx="7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311692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1672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i="1" dirty="0">
                <a:latin typeface="Century Gothic" panose="020B0502020202020204" pitchFamily="34" charset="0"/>
              </a:rPr>
              <a:t>Ordered</a:t>
            </a:r>
            <a:r>
              <a:rPr lang="en-US" dirty="0">
                <a:latin typeface="Century Gothic" panose="020B0502020202020204" pitchFamily="34" charset="0"/>
              </a:rPr>
              <a:t> container of vectors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Vectors must all be the </a:t>
            </a:r>
            <a:r>
              <a:rPr lang="en-US" i="1" dirty="0">
                <a:latin typeface="Century Gothic" panose="020B0502020202020204" pitchFamily="34" charset="0"/>
              </a:rPr>
              <a:t>same length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Vectors in a data frame can be </a:t>
            </a:r>
            <a:r>
              <a:rPr lang="en-US" i="1" dirty="0">
                <a:latin typeface="Century Gothic" panose="020B0502020202020204" pitchFamily="34" charset="0"/>
              </a:rPr>
              <a:t>different types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dataframe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75" r="-3377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455829" y="2371159"/>
            <a:ext cx="6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4291" y="2371159"/>
            <a:ext cx="5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462" y="2371159"/>
            <a:ext cx="5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8760" y="2386839"/>
            <a:ext cx="7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55388" y="1076980"/>
            <a:ext cx="153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family</a:t>
            </a:r>
          </a:p>
        </p:txBody>
      </p:sp>
    </p:spTree>
    <p:extLst>
      <p:ext uri="{BB962C8B-B14F-4D97-AF65-F5344CB8AC3E}">
        <p14:creationId xmlns:p14="http://schemas.microsoft.com/office/powerpoint/2010/main" val="3691917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Access a vector:  </a:t>
            </a:r>
            <a:r>
              <a:rPr lang="en-US" sz="4000" dirty="0" err="1">
                <a:latin typeface="Courier" pitchFamily="2" charset="0"/>
              </a:rPr>
              <a:t>dataframe$vector</a:t>
            </a:r>
            <a:r>
              <a:rPr lang="en-US" sz="4000" dirty="0">
                <a:latin typeface="Courier" pitchFamily="2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&gt; </a:t>
            </a:r>
            <a:r>
              <a:rPr lang="en-US" b="1" dirty="0" err="1">
                <a:solidFill>
                  <a:srgbClr val="0000FF"/>
                </a:solidFill>
              </a:rPr>
              <a:t>family$sex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[1] m f m m f f m f m m f m m f</a:t>
            </a:r>
          </a:p>
          <a:p>
            <a:pPr marL="0" indent="0">
              <a:buNone/>
            </a:pPr>
            <a:r>
              <a:rPr lang="en-US" dirty="0"/>
              <a:t>Levels: m f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b="1" dirty="0">
                <a:solidFill>
                  <a:srgbClr val="0000FF"/>
                </a:solidFill>
              </a:rPr>
              <a:t>mean(</a:t>
            </a:r>
            <a:r>
              <a:rPr lang="en-US" b="1" dirty="0" err="1">
                <a:solidFill>
                  <a:srgbClr val="0000FF"/>
                </a:solidFill>
              </a:rPr>
              <a:t>family$height</a:t>
            </a:r>
            <a:r>
              <a:rPr lang="en-US" b="1" dirty="0">
                <a:solidFill>
                  <a:srgbClr val="0000FF"/>
                </a:solidFill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[1] 66.857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b="1" dirty="0">
                <a:solidFill>
                  <a:srgbClr val="0000FF"/>
                </a:solidFill>
              </a:rPr>
              <a:t>class(</a:t>
            </a:r>
            <a:r>
              <a:rPr lang="en-US" b="1" dirty="0" err="1">
                <a:solidFill>
                  <a:srgbClr val="0000FF"/>
                </a:solidFill>
              </a:rPr>
              <a:t>family$height</a:t>
            </a:r>
            <a:r>
              <a:rPr lang="en-US" b="1" dirty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[1] "numeric"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18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Logical Operations &amp; </a:t>
            </a:r>
            <a:b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</a:br>
            <a:r>
              <a:rPr lang="en-US" sz="5400" dirty="0">
                <a:solidFill>
                  <a:srgbClr val="0000FF"/>
                </a:solidFill>
                <a:latin typeface="Century Gothic" panose="020B0502020202020204" pitchFamily="34" charset="0"/>
              </a:rPr>
              <a:t>Boolean Algebra 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8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Data Analyst’s perspective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Care about examining subsets for making  comparisons between groups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Many ways to subset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Logical expressions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Compare groups in visualizations 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Apply summary statistics to groups</a:t>
            </a:r>
          </a:p>
        </p:txBody>
      </p:sp>
    </p:spTree>
    <p:extLst>
      <p:ext uri="{BB962C8B-B14F-4D97-AF65-F5344CB8AC3E}">
        <p14:creationId xmlns:p14="http://schemas.microsoft.com/office/powerpoint/2010/main" val="162171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Statistical Graphs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Choose plots appropriate for the data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Basic statistics literacy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Variability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Data reduction &amp; smoothing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Method of comparison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Confounding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79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Logical/Relational Operators</a:t>
            </a:r>
          </a:p>
        </p:txBody>
      </p:sp>
      <p:sp>
        <p:nvSpPr>
          <p:cNvPr id="7270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/>
              <a:t>Vectorized Operators                          </a:t>
            </a:r>
          </a:p>
          <a:p>
            <a:pPr marL="0" indent="0">
              <a:buNone/>
            </a:pP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			&gt;</a:t>
            </a:r>
            <a:r>
              <a:rPr lang="en-US" sz="3400" dirty="0"/>
              <a:t>,  </a:t>
            </a: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en-US" sz="3400" dirty="0"/>
              <a:t>,   </a:t>
            </a: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&gt;=</a:t>
            </a:r>
            <a:r>
              <a:rPr lang="en-US" sz="3400" dirty="0"/>
              <a:t>,  </a:t>
            </a: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&lt;=</a:t>
            </a:r>
            <a:r>
              <a:rPr lang="en-US" sz="3400" dirty="0"/>
              <a:t>,  </a:t>
            </a: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!=</a:t>
            </a:r>
            <a:r>
              <a:rPr lang="en-US" sz="3400" dirty="0"/>
              <a:t>,  and  </a:t>
            </a:r>
            <a:r>
              <a:rPr lang="en-US" sz="3400" dirty="0">
                <a:solidFill>
                  <a:srgbClr val="0000FF"/>
                </a:solidFill>
                <a:latin typeface="Courier"/>
                <a:cs typeface="Courier"/>
              </a:rPr>
              <a:t>==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&gt; </a:t>
            </a:r>
            <a:r>
              <a:rPr lang="en-US" sz="2400" dirty="0" err="1">
                <a:latin typeface="Courier"/>
                <a:cs typeface="Courier"/>
              </a:rPr>
              <a:t>maxTemp</a:t>
            </a:r>
            <a:r>
              <a:rPr lang="en-US" sz="2400" dirty="0">
                <a:latin typeface="Courier"/>
                <a:cs typeface="Courier"/>
              </a:rPr>
              <a:t> &gt; 22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[1]  TRUE  TRUE  TRUE  TRUE FALSE FALSE FALSE …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&gt; swim == "warm"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[1]  TRUE  TRUE FALSE FALSE FALSE FALSE 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72705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latin typeface="Century Gothic" panose="020B0502020202020204" pitchFamily="34" charset="0"/>
              </a:rPr>
              <a:t>Three operations: </a:t>
            </a:r>
            <a:r>
              <a:rPr lang="ja-JP" altLang="en-US" sz="2800">
                <a:latin typeface="Century Gothic" panose="020B0502020202020204" pitchFamily="34" charset="0"/>
              </a:rPr>
              <a:t>“</a:t>
            </a:r>
            <a:r>
              <a:rPr lang="en-US" sz="2800" dirty="0">
                <a:latin typeface="Century Gothic" panose="020B0502020202020204" pitchFamily="34" charset="0"/>
              </a:rPr>
              <a:t>not</a:t>
            </a:r>
            <a:r>
              <a:rPr lang="ja-JP" altLang="en-US" sz="2800">
                <a:latin typeface="Century Gothic" panose="020B0502020202020204" pitchFamily="34" charset="0"/>
              </a:rPr>
              <a:t>”</a:t>
            </a:r>
            <a:r>
              <a:rPr lang="en-US" altLang="ja-JP" sz="2800" dirty="0">
                <a:latin typeface="Century Gothic" panose="020B0502020202020204" pitchFamily="34" charset="0"/>
              </a:rPr>
              <a:t>  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ja-JP" altLang="en-US" sz="2800">
                <a:latin typeface="Century Gothic" panose="020B0502020202020204" pitchFamily="34" charset="0"/>
              </a:rPr>
              <a:t>“</a:t>
            </a:r>
            <a:r>
              <a:rPr lang="en-US" sz="2800" dirty="0">
                <a:latin typeface="Century Gothic" panose="020B0502020202020204" pitchFamily="34" charset="0"/>
              </a:rPr>
              <a:t>or</a:t>
            </a:r>
            <a:r>
              <a:rPr lang="ja-JP" altLang="en-US" sz="2800">
                <a:latin typeface="Century Gothic" panose="020B0502020202020204" pitchFamily="34" charset="0"/>
              </a:rPr>
              <a:t>”</a:t>
            </a:r>
            <a:r>
              <a:rPr lang="en-US" altLang="ja-JP" sz="2800" dirty="0">
                <a:latin typeface="Century Gothic" panose="020B0502020202020204" pitchFamily="34" charset="0"/>
              </a:rPr>
              <a:t>  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ja-JP" altLang="en-US" sz="2800">
                <a:latin typeface="Century Gothic" panose="020B0502020202020204" pitchFamily="34" charset="0"/>
              </a:rPr>
              <a:t>“</a:t>
            </a:r>
            <a:r>
              <a:rPr lang="en-US" sz="2800" dirty="0">
                <a:latin typeface="Century Gothic" panose="020B0502020202020204" pitchFamily="34" charset="0"/>
              </a:rPr>
              <a:t>and</a:t>
            </a:r>
            <a:r>
              <a:rPr lang="ja-JP" altLang="en-US" sz="2800">
                <a:latin typeface="Century Gothic" panose="020B0502020202020204" pitchFamily="34" charset="0"/>
              </a:rPr>
              <a:t>”</a:t>
            </a:r>
            <a:r>
              <a:rPr lang="en-US" sz="2800" dirty="0">
                <a:latin typeface="Century Gothic" panose="020B0502020202020204" pitchFamily="34" charset="0"/>
              </a:rPr>
              <a:t>  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! is for not,</a:t>
            </a:r>
            <a:r>
              <a:rPr lang="en-US" altLang="ja-JP" sz="2400" dirty="0">
                <a:latin typeface="Century Gothic" panose="020B0502020202020204" pitchFamily="34" charset="0"/>
              </a:rPr>
              <a:t> </a:t>
            </a:r>
          </a:p>
          <a:p>
            <a:pPr lvl="1"/>
            <a:r>
              <a:rPr lang="en-US" altLang="ja-JP" sz="2400" dirty="0">
                <a:latin typeface="Century Gothic" panose="020B0502020202020204" pitchFamily="34" charset="0"/>
              </a:rPr>
              <a:t>&amp;</a:t>
            </a:r>
            <a:r>
              <a:rPr lang="en-US" sz="2400" dirty="0">
                <a:latin typeface="Century Gothic" panose="020B0502020202020204" pitchFamily="34" charset="0"/>
              </a:rPr>
              <a:t> is for and 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| is for or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sun8 | (swim == "warm")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[1]  TRUE  TRUE FALSE FALSE FALSE FALSE FALSE …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&gt; </a:t>
            </a:r>
            <a:r>
              <a:rPr lang="en-US" sz="2000" dirty="0" err="1">
                <a:latin typeface="Courier" pitchFamily="2" charset="0"/>
              </a:rPr>
              <a:t>maxTemp</a:t>
            </a:r>
            <a:r>
              <a:rPr lang="en-US" sz="2000" dirty="0">
                <a:latin typeface="Courier" pitchFamily="2" charset="0"/>
              </a:rPr>
              <a:t> &lt; 22 &amp; </a:t>
            </a:r>
            <a:r>
              <a:rPr lang="en-US" sz="2000" dirty="0" err="1">
                <a:latin typeface="Courier" pitchFamily="2" charset="0"/>
              </a:rPr>
              <a:t>precip</a:t>
            </a:r>
            <a:r>
              <a:rPr lang="en-US" sz="2000" dirty="0">
                <a:latin typeface="Courier" pitchFamily="2" charset="0"/>
              </a:rPr>
              <a:t> &gt; 20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Jan   Feb   Mar   Apr   May   Jun   Jul   Aug   Sep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FALSE FALSE FALSE FALSE  TRUE  TRUE  TRUE  TRUE  TRUE</a:t>
            </a:r>
          </a:p>
        </p:txBody>
      </p:sp>
    </p:spTree>
    <p:extLst>
      <p:ext uri="{BB962C8B-B14F-4D97-AF65-F5344CB8AC3E}">
        <p14:creationId xmlns:p14="http://schemas.microsoft.com/office/powerpoint/2010/main" val="1100415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 50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Women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 over weight</a:t>
            </a:r>
          </a:p>
          <a:p>
            <a:endParaRPr lang="en-US" dirty="0"/>
          </a:p>
          <a:p>
            <a:r>
              <a:rPr lang="en-US" dirty="0"/>
              <a:t>Males under 70 in tall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73827" y="1600200"/>
            <a:ext cx="48701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family$age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&lt; 50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family$sex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== “f”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!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family$overWt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family$sex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== “m”) &amp;(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family$height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&lt; 70)</a:t>
            </a:r>
          </a:p>
        </p:txBody>
      </p:sp>
    </p:spTree>
    <p:extLst>
      <p:ext uri="{BB962C8B-B14F-4D97-AF65-F5344CB8AC3E}">
        <p14:creationId xmlns:p14="http://schemas.microsoft.com/office/powerpoint/2010/main" val="164605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Subsets of Data Frames</a:t>
            </a:r>
            <a:br>
              <a:rPr lang="en-US" dirty="0"/>
            </a:br>
            <a:r>
              <a:rPr lang="en-US" dirty="0"/>
              <a:t>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require(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23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for </a:t>
            </a:r>
            <a:r>
              <a:rPr lang="en-US" dirty="0" err="1"/>
              <a:t>subsetting</a:t>
            </a:r>
            <a:r>
              <a:rPr lang="en-US" dirty="0"/>
              <a:t> data frames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Logical: 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</a:p>
          <a:p>
            <a:r>
              <a:rPr lang="en-US" dirty="0"/>
              <a:t>Position: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slice</a:t>
            </a:r>
          </a:p>
          <a:p>
            <a:r>
              <a:rPr lang="en-US" dirty="0"/>
              <a:t>Exclusion: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slice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Columns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/>
              <a:t>Position: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</a:p>
          <a:p>
            <a:pPr defTabSz="914400">
              <a:spcBef>
                <a:spcPts val="0"/>
              </a:spcBef>
            </a:pPr>
            <a:r>
              <a:rPr lang="en-US" dirty="0"/>
              <a:t>Exclusion: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endParaRPr lang="en-US" sz="2200" dirty="0"/>
          </a:p>
          <a:p>
            <a:pPr defTabSz="914400">
              <a:spcBef>
                <a:spcPts val="0"/>
              </a:spcBef>
            </a:pPr>
            <a:r>
              <a:rPr lang="en-US" dirty="0"/>
              <a:t>Name: </a:t>
            </a:r>
            <a:r>
              <a:rPr lang="en-US" sz="2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7230" y="4583430"/>
            <a:ext cx="696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useful functions:</a:t>
            </a:r>
          </a:p>
          <a:p>
            <a:r>
              <a:rPr lang="en-US" sz="2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mutate</a:t>
            </a:r>
          </a:p>
          <a:p>
            <a:r>
              <a:rPr lang="en-US" sz="2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transmute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group_by</a:t>
            </a:r>
            <a:r>
              <a:rPr lang="en-US" sz="2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en-US" sz="22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summarize</a:t>
            </a:r>
          </a:p>
        </p:txBody>
      </p:sp>
    </p:spTree>
    <p:extLst>
      <p:ext uri="{BB962C8B-B14F-4D97-AF65-F5344CB8AC3E}">
        <p14:creationId xmlns:p14="http://schemas.microsoft.com/office/powerpoint/2010/main" val="207815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Subsets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are not over weight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sz="2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filter(family, !</a:t>
            </a:r>
            <a:r>
              <a:rPr lang="en-US" sz="2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overWt</a:t>
            </a:r>
            <a:r>
              <a:rPr lang="en-US" sz="2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600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/>
              <a:t>Age and Weight of all in the family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select(family, weight, age)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  select(family, c("weight", "age"))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Age and Weight of those not over weight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select(filter(family,!</a:t>
            </a:r>
            <a:r>
              <a:rPr lang="en-US" sz="24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overWt</a:t>
            </a:r>
            <a:r>
              <a:rPr lang="en-US" sz="24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), age, weight)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Functions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12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Data Analyst’s perspective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Aggregator: Want to summarize a variable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Vector-Vector: Want to transform a variable or combine variables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Other Object: Want several pieces of information from an analysis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Side-effect: Want to visualize relationships between variables </a:t>
            </a:r>
          </a:p>
        </p:txBody>
      </p:sp>
    </p:spTree>
    <p:extLst>
      <p:ext uri="{BB962C8B-B14F-4D97-AF65-F5344CB8AC3E}">
        <p14:creationId xmlns:p14="http://schemas.microsoft.com/office/powerpoint/2010/main" val="250028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Examples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89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Aggregator: </a:t>
            </a: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any</a:t>
            </a:r>
            <a:r>
              <a:rPr lang="en-US" dirty="0">
                <a:latin typeface="Century Gothic" panose="020B0502020202020204" pitchFamily="34" charset="0"/>
              </a:rPr>
              <a:t>(sun8) </a:t>
            </a: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all</a:t>
            </a:r>
            <a:r>
              <a:rPr lang="en-US" dirty="0">
                <a:latin typeface="Century Gothic" panose="020B0502020202020204" pitchFamily="34" charset="0"/>
              </a:rPr>
              <a:t>(sun8)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Vector-Vector: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>
                <a:latin typeface="Century Gothic" panose="020B0502020202020204" pitchFamily="34" charset="0"/>
              </a:rPr>
              <a:t>bmi</a:t>
            </a:r>
            <a:r>
              <a:rPr lang="en-US" dirty="0">
                <a:latin typeface="Century Gothic" panose="020B0502020202020204" pitchFamily="34" charset="0"/>
              </a:rPr>
              <a:t> = </a:t>
            </a:r>
            <a:r>
              <a:rPr lang="en-US" dirty="0" err="1">
                <a:latin typeface="Century Gothic" panose="020B0502020202020204" pitchFamily="34" charset="0"/>
              </a:rPr>
              <a:t>wt</a:t>
            </a:r>
            <a:r>
              <a:rPr lang="en-US" dirty="0">
                <a:latin typeface="Century Gothic" panose="020B0502020202020204" pitchFamily="34" charset="0"/>
              </a:rPr>
              <a:t>/ht^2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abs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 err="1">
                <a:latin typeface="Century Gothic" panose="020B0502020202020204" pitchFamily="34" charset="0"/>
              </a:rPr>
              <a:t>minTemp</a:t>
            </a:r>
            <a:r>
              <a:rPr lang="en-US" dirty="0">
                <a:latin typeface="Century Gothic" panose="020B0502020202020204" pitchFamily="34" charset="0"/>
              </a:rPr>
              <a:t> - </a:t>
            </a:r>
            <a:r>
              <a:rPr lang="en-US" dirty="0" err="1">
                <a:latin typeface="Century Gothic" panose="020B0502020202020204" pitchFamily="34" charset="0"/>
              </a:rPr>
              <a:t>maxTemp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Other Object: </a:t>
            </a: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summary</a:t>
            </a:r>
            <a:r>
              <a:rPr lang="en-US" dirty="0">
                <a:latin typeface="Century Gothic" panose="020B0502020202020204" pitchFamily="34" charset="0"/>
              </a:rPr>
              <a:t>(sun8)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Century Gothic" panose="020B0502020202020204" pitchFamily="34" charset="0"/>
              </a:rPr>
              <a:t>Side-effect: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save</a:t>
            </a:r>
            <a:r>
              <a:rPr lang="en-US" dirty="0">
                <a:latin typeface="Century Gothic" panose="020B0502020202020204" pitchFamily="34" charset="0"/>
              </a:rPr>
              <a:t>(subfamily, file = “</a:t>
            </a:r>
            <a:r>
              <a:rPr lang="en-US" dirty="0" err="1">
                <a:latin typeface="Century Gothic" panose="020B0502020202020204" pitchFamily="34" charset="0"/>
              </a:rPr>
              <a:t>adf.rda</a:t>
            </a:r>
            <a:r>
              <a:rPr lang="en-US" dirty="0">
                <a:latin typeface="Century Gothic" panose="020B0502020202020204" pitchFamily="34" charset="0"/>
              </a:rPr>
              <a:t>”)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plot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 err="1">
                <a:latin typeface="Century Gothic" panose="020B0502020202020204" pitchFamily="34" charset="0"/>
              </a:rPr>
              <a:t>precip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latin typeface="Century Gothic" panose="020B0502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8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Example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Suppose we want to take a sample of 3 people from family.</a:t>
            </a:r>
          </a:p>
          <a:p>
            <a:r>
              <a:rPr lang="en-US" dirty="0">
                <a:latin typeface="Century Gothic" panose="020B0502020202020204" pitchFamily="34" charset="0"/>
              </a:rPr>
              <a:t>Is there a function in R to do this?</a:t>
            </a:r>
          </a:p>
          <a:p>
            <a:r>
              <a:rPr lang="en-US" dirty="0">
                <a:latin typeface="Century Gothic" panose="020B0502020202020204" pitchFamily="34" charset="0"/>
              </a:rPr>
              <a:t>How do we find it?</a:t>
            </a:r>
          </a:p>
          <a:p>
            <a:r>
              <a:rPr lang="en-US" dirty="0">
                <a:latin typeface="Century Gothic" panose="020B0502020202020204" pitchFamily="34" charset="0"/>
              </a:rPr>
              <a:t>How do we call it?</a:t>
            </a:r>
          </a:p>
        </p:txBody>
      </p:sp>
    </p:spTree>
    <p:extLst>
      <p:ext uri="{BB962C8B-B14F-4D97-AF65-F5344CB8AC3E}">
        <p14:creationId xmlns:p14="http://schemas.microsoft.com/office/powerpoint/2010/main" val="30709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Bootstrap &amp; Resampling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Emphasize the probability model behind hypothesis testing</a:t>
            </a:r>
          </a:p>
          <a:p>
            <a:pPr marL="0" indent="0">
              <a:buNone/>
            </a:pPr>
            <a:endParaRPr lang="en-US" sz="2800" dirty="0">
              <a:latin typeface="Century Gothic" panose="020B0502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Convey variability in sampling distributions and confidence intervals</a:t>
            </a:r>
          </a:p>
          <a:p>
            <a:pPr marL="0" indent="0">
              <a:buNone/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34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How to find it?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Use Google search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 find searches like the following helpful </a:t>
            </a:r>
          </a:p>
          <a:p>
            <a:pPr marL="457200" lvl="1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              </a:t>
            </a:r>
            <a:r>
              <a:rPr lang="en-US" dirty="0">
                <a:solidFill>
                  <a:srgbClr val="0432FF"/>
                </a:solidFill>
                <a:latin typeface="Century Gothic" panose="020B0502020202020204" pitchFamily="34" charset="0"/>
              </a:rPr>
              <a:t>R random sample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 has built-in search 		</a:t>
            </a:r>
            <a:r>
              <a:rPr lang="en-US" sz="2800" dirty="0" err="1">
                <a:solidFill>
                  <a:srgbClr val="0000FF"/>
                </a:solidFill>
                <a:latin typeface="Century Gothic" panose="020B0502020202020204" pitchFamily="34" charset="0"/>
                <a:cs typeface="Courier"/>
              </a:rPr>
              <a:t>help.search</a:t>
            </a:r>
            <a:r>
              <a:rPr lang="en-US" sz="2800" dirty="0">
                <a:solidFill>
                  <a:srgbClr val="0000FF"/>
                </a:solidFill>
                <a:latin typeface="Century Gothic" panose="020B0502020202020204" pitchFamily="34" charset="0"/>
                <a:cs typeface="Courier"/>
              </a:rPr>
              <a:t>(“topic”)</a:t>
            </a:r>
            <a:endParaRPr lang="en-US" sz="2800" dirty="0">
              <a:latin typeface="Century Gothic" panose="020B0502020202020204" pitchFamily="34" charset="0"/>
              <a:cs typeface="Courier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Stacked Overflow is a good resource</a:t>
            </a:r>
          </a:p>
        </p:txBody>
      </p:sp>
    </p:spTree>
    <p:extLst>
      <p:ext uri="{BB962C8B-B14F-4D97-AF65-F5344CB8AC3E}">
        <p14:creationId xmlns:p14="http://schemas.microsoft.com/office/powerpoint/2010/main" val="4106716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call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17638"/>
            <a:ext cx="8464062" cy="50936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can find out the arguments to </a:t>
            </a:r>
            <a:r>
              <a:rPr lang="en-US" b="1" dirty="0">
                <a:solidFill>
                  <a:srgbClr val="0000FF"/>
                </a:solidFill>
              </a:rPr>
              <a:t>sample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args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(sample)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function (x, size, replace = FALSE, </a:t>
            </a:r>
            <a:r>
              <a:rPr lang="en-US" sz="2400" dirty="0" err="1">
                <a:latin typeface="Courier"/>
                <a:cs typeface="Courier"/>
              </a:rPr>
              <a:t>prob</a:t>
            </a:r>
            <a:r>
              <a:rPr lang="en-US" sz="2400" dirty="0">
                <a:latin typeface="Courier"/>
                <a:cs typeface="Courier"/>
              </a:rPr>
              <a:t> = NULL) </a:t>
            </a:r>
          </a:p>
          <a:p>
            <a:pPr marL="0" indent="0">
              <a:buNone/>
            </a:pPr>
            <a:r>
              <a:rPr lang="en-US" dirty="0"/>
              <a:t>We see it has 4 arguments: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size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replace </a:t>
            </a:r>
            <a:r>
              <a:rPr lang="en-US" dirty="0"/>
              <a:t>and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prob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replace</a:t>
            </a:r>
            <a:r>
              <a:rPr lang="en-US" dirty="0"/>
              <a:t> and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prob</a:t>
            </a:r>
            <a:r>
              <a:rPr lang="en-US" dirty="0"/>
              <a:t> are optional – they have default values (FALSE and NULL, respectively)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x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size </a:t>
            </a:r>
            <a:r>
              <a:rPr lang="en-US" dirty="0"/>
              <a:t>must be specified – they have no default</a:t>
            </a:r>
          </a:p>
          <a:p>
            <a:r>
              <a:rPr lang="en-US" dirty="0"/>
              <a:t>We can learn more with the help function: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&gt; ?sample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&gt; help(“sample”)  </a:t>
            </a:r>
          </a:p>
        </p:txBody>
      </p:sp>
    </p:spTree>
    <p:extLst>
      <p:ext uri="{BB962C8B-B14F-4D97-AF65-F5344CB8AC3E}">
        <p14:creationId xmlns:p14="http://schemas.microsoft.com/office/powerpoint/2010/main" val="4069069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233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3 names at random </a:t>
            </a:r>
            <a:r>
              <a:rPr lang="en-US"/>
              <a:t>from family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2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First, we generate 3 values between 0 and 1.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sample(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family$name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, size = 3)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/>
              <a:t>Arguments can be identified by position: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sample(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family$name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, 3, TRUE) </a:t>
            </a:r>
            <a:r>
              <a:rPr lang="en-US" sz="2800" dirty="0">
                <a:latin typeface="Calibri"/>
                <a:cs typeface="Calibri"/>
              </a:rPr>
              <a:t>– be careful, it can be hard to spot and error</a:t>
            </a:r>
          </a:p>
          <a:p>
            <a:pPr marL="0" indent="0">
              <a:buNone/>
            </a:pPr>
            <a:endParaRPr lang="en-US" sz="2800" dirty="0">
              <a:latin typeface="Calibri"/>
              <a:cs typeface="Calibri"/>
            </a:endParaRPr>
          </a:p>
          <a:p>
            <a:r>
              <a:rPr lang="en-US" dirty="0"/>
              <a:t>Arguments can be identified by name: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sample(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family$name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, size = 3, replace = TRUE)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alibri"/>
                <a:cs typeface="Calibri"/>
              </a:rPr>
              <a:t>– much better, don’t need to know ordering of arguments in function signature </a:t>
            </a:r>
          </a:p>
        </p:txBody>
      </p:sp>
    </p:spTree>
    <p:extLst>
      <p:ext uri="{BB962C8B-B14F-4D97-AF65-F5344CB8AC3E}">
        <p14:creationId xmlns:p14="http://schemas.microsoft.com/office/powerpoint/2010/main" val="189164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Reading data into R</a:t>
            </a:r>
          </a:p>
        </p:txBody>
      </p:sp>
      <p:sp>
        <p:nvSpPr>
          <p:cNvPr id="90113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 the introductory class</a:t>
            </a:r>
            <a:r>
              <a:rPr lang="en-US"/>
              <a:t>, most </a:t>
            </a:r>
            <a:r>
              <a:rPr lang="en-US" dirty="0"/>
              <a:t>data is given to the students in R format, i.e., in an .</a:t>
            </a:r>
            <a:r>
              <a:rPr lang="en-US" dirty="0" err="1"/>
              <a:t>Rda</a:t>
            </a:r>
            <a:r>
              <a:rPr lang="en-US" dirty="0"/>
              <a:t> file</a:t>
            </a:r>
          </a:p>
          <a:p>
            <a:pPr>
              <a:lnSpc>
                <a:spcPct val="90000"/>
              </a:lnSpc>
            </a:pPr>
            <a:r>
              <a:rPr lang="en-US" dirty="0"/>
              <a:t>Students simply load the data into R with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load("</a:t>
            </a:r>
            <a:r>
              <a:rPr lang="en-US" dirty="0" err="1">
                <a:latin typeface="Courier"/>
                <a:cs typeface="Courier"/>
              </a:rPr>
              <a:t>family.rda</a:t>
            </a:r>
            <a:r>
              <a:rPr lang="en-US" dirty="0">
                <a:latin typeface="Courier"/>
                <a:cs typeface="Courier"/>
              </a:rPr>
              <a:t>")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OR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load(</a:t>
            </a:r>
            <a:r>
              <a:rPr lang="en-US" dirty="0" err="1">
                <a:latin typeface="Courier"/>
                <a:cs typeface="Courier"/>
              </a:rPr>
              <a:t>url</a:t>
            </a:r>
            <a:r>
              <a:rPr lang="en-US" dirty="0">
                <a:latin typeface="Courier"/>
                <a:cs typeface="Courier"/>
              </a:rPr>
              <a:t>("</a:t>
            </a:r>
            <a:r>
              <a:rPr lang="en-US" dirty="0">
                <a:latin typeface="Courier"/>
                <a:cs typeface="Courier"/>
                <a:hlinkClick r:id="rId2"/>
              </a:rPr>
              <a:t>http://www...data/family.rda</a:t>
            </a:r>
            <a:r>
              <a:rPr lang="en-US" dirty="0">
                <a:latin typeface="Courier"/>
                <a:cs typeface="Courier"/>
              </a:rPr>
              <a:t>"))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2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Empirical Risk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Point estimation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Prediction and Inference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Test-Train split paradigm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Model selection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Variance-Bias trade off</a:t>
            </a:r>
          </a:p>
        </p:txBody>
      </p:sp>
    </p:spTree>
    <p:extLst>
      <p:ext uri="{BB962C8B-B14F-4D97-AF65-F5344CB8AC3E}">
        <p14:creationId xmlns:p14="http://schemas.microsoft.com/office/powerpoint/2010/main" val="25618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Data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Context question → Answerable question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What to do about model → ← data disagreements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How to assess and draw conclusions</a:t>
            </a:r>
          </a:p>
        </p:txBody>
      </p:sp>
    </p:spTree>
    <p:extLst>
      <p:ext uri="{BB962C8B-B14F-4D97-AF65-F5344CB8AC3E}">
        <p14:creationId xmlns:p14="http://schemas.microsoft.com/office/powerpoint/2010/main" val="397807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Our Students Gain –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Exposure to statistical thinking in a different environment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Technical skills to engage in collaborative problem solving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Confidence to overcome computational challenges to carry out a comprehensive data analysis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Ability to communicate through code</a:t>
            </a:r>
          </a:p>
        </p:txBody>
      </p:sp>
    </p:spTree>
    <p:extLst>
      <p:ext uri="{BB962C8B-B14F-4D97-AF65-F5344CB8AC3E}">
        <p14:creationId xmlns:p14="http://schemas.microsoft.com/office/powerpoint/2010/main" val="131476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entury Gothic" panose="020B0502020202020204" pitchFamily="34" charset="0"/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Mixture of presentations, live coding, individual exercises &amp; practice 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</a:rPr>
              <a:t>Topics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R – introduction to computing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Simulation and testing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Visualization and </a:t>
            </a:r>
            <a:r>
              <a:rPr lang="en-US" sz="2400" dirty="0" err="1">
                <a:latin typeface="Century Gothic" panose="020B0502020202020204" pitchFamily="34" charset="0"/>
              </a:rPr>
              <a:t>ggplot</a:t>
            </a:r>
            <a:endParaRPr lang="en-US" sz="2400" dirty="0">
              <a:latin typeface="Century Gothic" panose="020B0502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Bootstrapping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Data Life Cycle</a:t>
            </a:r>
          </a:p>
        </p:txBody>
      </p:sp>
    </p:spTree>
    <p:extLst>
      <p:ext uri="{BB962C8B-B14F-4D97-AF65-F5344CB8AC3E}">
        <p14:creationId xmlns:p14="http://schemas.microsoft.com/office/powerpoint/2010/main" val="2699775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10598</TotalTime>
  <Words>2133</Words>
  <Application>Microsoft Macintosh PowerPoint</Application>
  <PresentationFormat>On-screen Show (4:3)</PresentationFormat>
  <Paragraphs>471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Arial</vt:lpstr>
      <vt:lpstr>Calibri</vt:lpstr>
      <vt:lpstr>Cambria</vt:lpstr>
      <vt:lpstr>Century Gothic</vt:lpstr>
      <vt:lpstr>Courier</vt:lpstr>
      <vt:lpstr>Lucida Grande</vt:lpstr>
      <vt:lpstr>Monaco</vt:lpstr>
      <vt:lpstr>Times New Roman</vt:lpstr>
      <vt:lpstr>Wingdings</vt:lpstr>
      <vt:lpstr>Office Theme</vt:lpstr>
      <vt:lpstr>Statistical Thinking and Data Science</vt:lpstr>
      <vt:lpstr>Goal</vt:lpstr>
      <vt:lpstr>Simulation Studies</vt:lpstr>
      <vt:lpstr>Statistical Graphs</vt:lpstr>
      <vt:lpstr>Bootstrap &amp; Resampling</vt:lpstr>
      <vt:lpstr>Empirical Risk Formulation</vt:lpstr>
      <vt:lpstr>Data Life Cycle</vt:lpstr>
      <vt:lpstr>Our Students Gain –</vt:lpstr>
      <vt:lpstr>Today’s Agenda</vt:lpstr>
      <vt:lpstr>Today’s Materials</vt:lpstr>
      <vt:lpstr>Teaching Computational Concepts in Statistics</vt:lpstr>
      <vt:lpstr>Why                  ?</vt:lpstr>
      <vt:lpstr>Critical point in statistics</vt:lpstr>
      <vt:lpstr>New 1-unit (1/3) course in Programming</vt:lpstr>
      <vt:lpstr>Introductory Topics in R</vt:lpstr>
      <vt:lpstr>Introductory Topics in R</vt:lpstr>
      <vt:lpstr>RStudio</vt:lpstr>
      <vt:lpstr>RStudio Environment</vt:lpstr>
      <vt:lpstr>Getting Started</vt:lpstr>
      <vt:lpstr>Computing Concepts</vt:lpstr>
      <vt:lpstr>Computing Concepts</vt:lpstr>
      <vt:lpstr>Vectors and  Data Types</vt:lpstr>
      <vt:lpstr>Data Analyst’s perspective</vt:lpstr>
      <vt:lpstr>Variable</vt:lpstr>
      <vt:lpstr>Vectors</vt:lpstr>
      <vt:lpstr>Vector</vt:lpstr>
      <vt:lpstr>Vector Calculations</vt:lpstr>
      <vt:lpstr>Data Types</vt:lpstr>
      <vt:lpstr>Months and Sunshine</vt:lpstr>
      <vt:lpstr>Swimming</vt:lpstr>
      <vt:lpstr>Special Values</vt:lpstr>
      <vt:lpstr>Data Frames</vt:lpstr>
      <vt:lpstr>The Family</vt:lpstr>
      <vt:lpstr>PowerPoint Presentation</vt:lpstr>
      <vt:lpstr>Data Frame</vt:lpstr>
      <vt:lpstr>Data Frame</vt:lpstr>
      <vt:lpstr>Access a vector:  dataframe$vector </vt:lpstr>
      <vt:lpstr>Logical Operations &amp;  Boolean Algebra </vt:lpstr>
      <vt:lpstr>Data Analyst’s perspective</vt:lpstr>
      <vt:lpstr>Logical/Relational Operators</vt:lpstr>
      <vt:lpstr>Boolean Algebra</vt:lpstr>
      <vt:lpstr>Examples</vt:lpstr>
      <vt:lpstr>Subsets of Data Frames  with dplyr</vt:lpstr>
      <vt:lpstr>Function for subsetting data frames</vt:lpstr>
      <vt:lpstr>Examples of Subsets</vt:lpstr>
      <vt:lpstr>Functions</vt:lpstr>
      <vt:lpstr>Data Analyst’s perspective</vt:lpstr>
      <vt:lpstr>Examples</vt:lpstr>
      <vt:lpstr>Example</vt:lpstr>
      <vt:lpstr>How to find it?</vt:lpstr>
      <vt:lpstr>How to call sample</vt:lpstr>
      <vt:lpstr>Sample 3 names at random from family</vt:lpstr>
      <vt:lpstr>Reading data into R</vt:lpstr>
    </vt:vector>
  </TitlesOfParts>
  <Company>UC Davis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&amp;  Data Structures</dc:title>
  <dc:creator>Deborah Nolan</dc:creator>
  <cp:lastModifiedBy>Microsoft Office User</cp:lastModifiedBy>
  <cp:revision>234</cp:revision>
  <cp:lastPrinted>2016-08-25T23:14:20Z</cp:lastPrinted>
  <dcterms:created xsi:type="dcterms:W3CDTF">2012-01-23T03:59:53Z</dcterms:created>
  <dcterms:modified xsi:type="dcterms:W3CDTF">2019-11-24T12:05:28Z</dcterms:modified>
</cp:coreProperties>
</file>